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Nunito Semi Bold"/>
      <p:regular r:id="rId15"/>
    </p:embeddedFont>
    <p:embeddedFont>
      <p:font typeface="Nunito Semi Bold"/>
      <p:regular r:id="rId16"/>
    </p:embeddedFont>
    <p:embeddedFont>
      <p:font typeface="Nunito Semi Bold"/>
      <p:regular r:id="rId17"/>
    </p:embeddedFont>
    <p:embeddedFont>
      <p:font typeface="Nunito Semi Bold"/>
      <p:regular r:id="rId18"/>
    </p:embeddedFont>
    <p:embeddedFont>
      <p:font typeface="PT Sans"/>
      <p:regular r:id="rId19"/>
    </p:embeddedFont>
    <p:embeddedFont>
      <p:font typeface="PT Sans"/>
      <p:regular r:id="rId20"/>
    </p:embeddedFont>
    <p:embeddedFont>
      <p:font typeface="PT Sans"/>
      <p:regular r:id="rId21"/>
    </p:embeddedFont>
    <p:embeddedFont>
      <p:font typeface="PT Sans"/>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5-1.png>
</file>

<file path=ppt/media/image-6-1.png>
</file>

<file path=ppt/media/image-6-2.png>
</file>

<file path=ppt/media/image-6-3.png>
</file>

<file path=ppt/media/image-6-4.png>
</file>

<file path=ppt/media/image-7-1.png>
</file>

<file path=ppt/media/image-7-2.png>
</file>

<file path=ppt/media/image-7-3.png>
</file>

<file path=ppt/media/image-7-4.png>
</file>

<file path=ppt/media/image-7-5.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slideLayout" Target="../slideLayouts/slideLayout8.xml"/><Relationship Id="rId7"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1730216"/>
            <a:ext cx="7468553" cy="2112050"/>
          </a:xfrm>
          <a:prstGeom prst="rect">
            <a:avLst/>
          </a:prstGeom>
          <a:noFill/>
          <a:ln/>
        </p:spPr>
        <p:txBody>
          <a:bodyPr wrap="square" lIns="0" tIns="0" rIns="0" bIns="0" rtlCol="0" anchor="t"/>
          <a:lstStyle/>
          <a:p>
            <a:pPr indent="0" marL="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Autenticación Web: Estrategias Modernas para Seguridad</a:t>
            </a:r>
            <a:endParaRPr lang="en-US" sz="4400" dirty="0"/>
          </a:p>
        </p:txBody>
      </p:sp>
      <p:sp>
        <p:nvSpPr>
          <p:cNvPr id="4" name="Text 1"/>
          <p:cNvSpPr/>
          <p:nvPr/>
        </p:nvSpPr>
        <p:spPr>
          <a:xfrm>
            <a:off x="6324124" y="4201239"/>
            <a:ext cx="7468553" cy="2298144"/>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En el mundo digital actual, la seguridad es primordial. En esta presentación, exploraremos las estrategias de autenticación más populares y seguras para proteger aplicaciones web. Aprenderemos cómo funcionan OAuth, API keys y JWT, y analizaremos sus fortalezas y debilidades. Descubriremos aplicaciones del mundo real y mejores prácticas para asegurar tu plataforma web.</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1719739"/>
            <a:ext cx="12335589" cy="704017"/>
          </a:xfrm>
          <a:prstGeom prst="rect">
            <a:avLst/>
          </a:prstGeom>
          <a:noFill/>
          <a:ln/>
        </p:spPr>
        <p:txBody>
          <a:bodyPr wrap="none" lIns="0" tIns="0" rIns="0" bIns="0" rtlCol="0" anchor="t"/>
          <a:lstStyle/>
          <a:p>
            <a:pPr indent="0" marL="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Introducción a OAuth: El Poder de la Delegación</a:t>
            </a:r>
            <a:endParaRPr lang="en-US" sz="4400" dirty="0"/>
          </a:p>
        </p:txBody>
      </p:sp>
      <p:sp>
        <p:nvSpPr>
          <p:cNvPr id="3" name="Text 1"/>
          <p:cNvSpPr/>
          <p:nvPr/>
        </p:nvSpPr>
        <p:spPr>
          <a:xfrm>
            <a:off x="837724" y="3022044"/>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¿Qué es OAuth?</a:t>
            </a:r>
            <a:endParaRPr lang="en-US" sz="2200" dirty="0"/>
          </a:p>
        </p:txBody>
      </p:sp>
      <p:sp>
        <p:nvSpPr>
          <p:cNvPr id="4" name="Text 2"/>
          <p:cNvSpPr/>
          <p:nvPr/>
        </p:nvSpPr>
        <p:spPr>
          <a:xfrm>
            <a:off x="837724" y="3613309"/>
            <a:ext cx="6185535" cy="2681168"/>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OAuth, o Open Authorization, es un protocolo abierto que permite a los usuarios autorizar aplicaciones de terceros a acceder a sus datos sin compartir sus contraseñas. En lugar de compartir sus credenciales, los usuarios otorgan a las aplicaciones un token de acceso, el cual les permite acceder a información limitada, como su nombre de usuario o dirección de correo electrónico.</a:t>
            </a:r>
            <a:endParaRPr lang="en-US" sz="1850" dirty="0"/>
          </a:p>
        </p:txBody>
      </p:sp>
      <p:sp>
        <p:nvSpPr>
          <p:cNvPr id="5" name="Text 3"/>
          <p:cNvSpPr/>
          <p:nvPr/>
        </p:nvSpPr>
        <p:spPr>
          <a:xfrm>
            <a:off x="7614761" y="3022044"/>
            <a:ext cx="3370302"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Flujo de Trabajo de OAuth</a:t>
            </a:r>
            <a:endParaRPr lang="en-US" sz="2200" dirty="0"/>
          </a:p>
        </p:txBody>
      </p:sp>
      <p:sp>
        <p:nvSpPr>
          <p:cNvPr id="6" name="Text 4"/>
          <p:cNvSpPr/>
          <p:nvPr/>
        </p:nvSpPr>
        <p:spPr>
          <a:xfrm>
            <a:off x="7614761" y="3613309"/>
            <a:ext cx="6185535" cy="1532096"/>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1. El usuario inicia sesión en la aplicación. 2. La aplicación solicita acceso a la información del usuario. 3. El usuario otorga permiso a la aplicación. 4. La aplicación recibe un token de acceso para acceder a la información.</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1098352"/>
            <a:ext cx="11407021" cy="704017"/>
          </a:xfrm>
          <a:prstGeom prst="rect">
            <a:avLst/>
          </a:prstGeom>
          <a:noFill/>
          <a:ln/>
        </p:spPr>
        <p:txBody>
          <a:bodyPr wrap="none" lIns="0" tIns="0" rIns="0" bIns="0" rtlCol="0" anchor="t"/>
          <a:lstStyle/>
          <a:p>
            <a:pPr indent="0" marL="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API Keys: Las Llaves Maestras de tu Sistema</a:t>
            </a:r>
            <a:endParaRPr lang="en-US" sz="4400" dirty="0"/>
          </a:p>
        </p:txBody>
      </p:sp>
      <p:sp>
        <p:nvSpPr>
          <p:cNvPr id="3" name="Shape 1"/>
          <p:cNvSpPr/>
          <p:nvPr/>
        </p:nvSpPr>
        <p:spPr>
          <a:xfrm>
            <a:off x="837724" y="2281118"/>
            <a:ext cx="4158734" cy="4850130"/>
          </a:xfrm>
          <a:prstGeom prst="roundRect">
            <a:avLst>
              <a:gd name="adj" fmla="val 8634"/>
            </a:avLst>
          </a:prstGeom>
          <a:solidFill>
            <a:srgbClr val="00002E"/>
          </a:solidFill>
          <a:ln w="22860">
            <a:solidFill>
              <a:srgbClr val="F2B42D"/>
            </a:solidFill>
            <a:prstDash val="solid"/>
          </a:ln>
        </p:spPr>
      </p:sp>
      <p:sp>
        <p:nvSpPr>
          <p:cNvPr id="4" name="Text 2"/>
          <p:cNvSpPr/>
          <p:nvPr/>
        </p:nvSpPr>
        <p:spPr>
          <a:xfrm>
            <a:off x="1099899" y="2543294"/>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Ventajas</a:t>
            </a:r>
            <a:endParaRPr lang="en-US" sz="2200" dirty="0"/>
          </a:p>
        </p:txBody>
      </p:sp>
      <p:sp>
        <p:nvSpPr>
          <p:cNvPr id="5" name="Text 3"/>
          <p:cNvSpPr/>
          <p:nvPr/>
        </p:nvSpPr>
        <p:spPr>
          <a:xfrm>
            <a:off x="1099899" y="3038832"/>
            <a:ext cx="3634383" cy="3830241"/>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Las API keys son fáciles de implementar, ya que no requieren un protocolo complejo como OAuth. Permiten la autenticación de una aplicación para acceder a los recursos de una API. También son relativamente seguras, siempre y cuando se gestionen adecuadamente y se renueven con regularidad.</a:t>
            </a:r>
            <a:endParaRPr lang="en-US" sz="1850" dirty="0"/>
          </a:p>
        </p:txBody>
      </p:sp>
      <p:sp>
        <p:nvSpPr>
          <p:cNvPr id="6" name="Shape 4"/>
          <p:cNvSpPr/>
          <p:nvPr/>
        </p:nvSpPr>
        <p:spPr>
          <a:xfrm>
            <a:off x="5235773" y="2281118"/>
            <a:ext cx="4158734" cy="4850130"/>
          </a:xfrm>
          <a:prstGeom prst="roundRect">
            <a:avLst>
              <a:gd name="adj" fmla="val 8634"/>
            </a:avLst>
          </a:prstGeom>
          <a:solidFill>
            <a:srgbClr val="00002E"/>
          </a:solidFill>
          <a:ln w="22860">
            <a:solidFill>
              <a:srgbClr val="D7425E"/>
            </a:solidFill>
            <a:prstDash val="solid"/>
          </a:ln>
        </p:spPr>
      </p:sp>
      <p:sp>
        <p:nvSpPr>
          <p:cNvPr id="7" name="Text 5"/>
          <p:cNvSpPr/>
          <p:nvPr/>
        </p:nvSpPr>
        <p:spPr>
          <a:xfrm>
            <a:off x="5497949" y="2543294"/>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Desventajas</a:t>
            </a:r>
            <a:endParaRPr lang="en-US" sz="2200" dirty="0"/>
          </a:p>
        </p:txBody>
      </p:sp>
      <p:sp>
        <p:nvSpPr>
          <p:cNvPr id="8" name="Text 6"/>
          <p:cNvSpPr/>
          <p:nvPr/>
        </p:nvSpPr>
        <p:spPr>
          <a:xfrm>
            <a:off x="5497949" y="3038832"/>
            <a:ext cx="3634383" cy="2298144"/>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Las API keys son un poco más débiles que otras estrategias, ya que el token está visible en cada solicitud a la API. Si se pierde o es robado, el atacante tendría acceso completo a los datos.</a:t>
            </a:r>
            <a:endParaRPr lang="en-US" sz="1850" dirty="0"/>
          </a:p>
        </p:txBody>
      </p:sp>
      <p:sp>
        <p:nvSpPr>
          <p:cNvPr id="9" name="Shape 7"/>
          <p:cNvSpPr/>
          <p:nvPr/>
        </p:nvSpPr>
        <p:spPr>
          <a:xfrm>
            <a:off x="9633823" y="2281118"/>
            <a:ext cx="4158734" cy="4850130"/>
          </a:xfrm>
          <a:prstGeom prst="roundRect">
            <a:avLst>
              <a:gd name="adj" fmla="val 8634"/>
            </a:avLst>
          </a:prstGeom>
          <a:solidFill>
            <a:srgbClr val="00002E"/>
          </a:solidFill>
          <a:ln w="22860">
            <a:solidFill>
              <a:srgbClr val="DD785E"/>
            </a:solidFill>
            <a:prstDash val="solid"/>
          </a:ln>
        </p:spPr>
      </p:sp>
      <p:sp>
        <p:nvSpPr>
          <p:cNvPr id="10" name="Text 8"/>
          <p:cNvSpPr/>
          <p:nvPr/>
        </p:nvSpPr>
        <p:spPr>
          <a:xfrm>
            <a:off x="9895999" y="2543294"/>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Uso Prudente</a:t>
            </a:r>
            <a:endParaRPr lang="en-US" sz="2200" dirty="0"/>
          </a:p>
        </p:txBody>
      </p:sp>
      <p:sp>
        <p:nvSpPr>
          <p:cNvPr id="11" name="Text 9"/>
          <p:cNvSpPr/>
          <p:nvPr/>
        </p:nvSpPr>
        <p:spPr>
          <a:xfrm>
            <a:off x="9895999" y="3038832"/>
            <a:ext cx="3634383" cy="2298144"/>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Al utilizar API keys, es fundamental implementar buenas prácticas de seguridad. Rotar las claves con regularidad, limitar su alcance y restringir su uso a solo las aplicaciones autorizadas.</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1034415"/>
            <a:ext cx="7915870" cy="704017"/>
          </a:xfrm>
          <a:prstGeom prst="rect">
            <a:avLst/>
          </a:prstGeom>
          <a:noFill/>
          <a:ln/>
        </p:spPr>
        <p:txBody>
          <a:bodyPr wrap="none" lIns="0" tIns="0" rIns="0" bIns="0" rtlCol="0" anchor="t"/>
          <a:lstStyle/>
          <a:p>
            <a:pPr indent="0" marL="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JWT: Tokenización y Seguridad</a:t>
            </a:r>
            <a:endParaRPr lang="en-US" sz="4400" dirty="0"/>
          </a:p>
        </p:txBody>
      </p:sp>
      <p:sp>
        <p:nvSpPr>
          <p:cNvPr id="3" name="Shape 1"/>
          <p:cNvSpPr/>
          <p:nvPr/>
        </p:nvSpPr>
        <p:spPr>
          <a:xfrm>
            <a:off x="837724" y="2486382"/>
            <a:ext cx="538520" cy="538520"/>
          </a:xfrm>
          <a:prstGeom prst="roundRect">
            <a:avLst>
              <a:gd name="adj" fmla="val 66677"/>
            </a:avLst>
          </a:prstGeom>
          <a:solidFill>
            <a:srgbClr val="00002E"/>
          </a:solidFill>
          <a:ln w="22860">
            <a:solidFill>
              <a:srgbClr val="F2B42D"/>
            </a:solidFill>
            <a:prstDash val="solid"/>
          </a:ln>
        </p:spPr>
      </p:sp>
      <p:sp>
        <p:nvSpPr>
          <p:cNvPr id="4" name="Text 2"/>
          <p:cNvSpPr/>
          <p:nvPr/>
        </p:nvSpPr>
        <p:spPr>
          <a:xfrm>
            <a:off x="1005602" y="2586633"/>
            <a:ext cx="202763" cy="337899"/>
          </a:xfrm>
          <a:prstGeom prst="rect">
            <a:avLst/>
          </a:prstGeom>
          <a:noFill/>
          <a:ln/>
        </p:spPr>
        <p:txBody>
          <a:bodyPr wrap="none" lIns="0" tIns="0" rIns="0" bIns="0" rtlCol="0" anchor="t"/>
          <a:lstStyle/>
          <a:p>
            <a:pPr algn="ctr" indent="0" marL="0">
              <a:lnSpc>
                <a:spcPts val="2650"/>
              </a:lnSpc>
              <a:buNone/>
            </a:pPr>
            <a:r>
              <a:rPr lang="en-US" sz="2650" dirty="0">
                <a:solidFill>
                  <a:srgbClr val="FFFFFF"/>
                </a:solidFill>
                <a:latin typeface="Nunito Semi Bold" pitchFamily="34" charset="0"/>
                <a:ea typeface="Nunito Semi Bold" pitchFamily="34" charset="-122"/>
                <a:cs typeface="Nunito Semi Bold" pitchFamily="34" charset="-120"/>
              </a:rPr>
              <a:t>1</a:t>
            </a:r>
            <a:endParaRPr lang="en-US" sz="2650" dirty="0"/>
          </a:p>
        </p:txBody>
      </p:sp>
      <p:sp>
        <p:nvSpPr>
          <p:cNvPr id="5" name="Text 3"/>
          <p:cNvSpPr/>
          <p:nvPr/>
        </p:nvSpPr>
        <p:spPr>
          <a:xfrm>
            <a:off x="1615559" y="2486382"/>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El Corazón del JWT</a:t>
            </a:r>
            <a:endParaRPr lang="en-US" sz="2200" dirty="0"/>
          </a:p>
        </p:txBody>
      </p:sp>
      <p:sp>
        <p:nvSpPr>
          <p:cNvPr id="6" name="Text 4"/>
          <p:cNvSpPr/>
          <p:nvPr/>
        </p:nvSpPr>
        <p:spPr>
          <a:xfrm>
            <a:off x="1615559" y="2981920"/>
            <a:ext cx="3380899" cy="3447217"/>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Un JSON Web Token (JWT) es un estándar abierto para la transmisión de información entre partes como una forma segura y compacta. Un JWT contiene una carga útil que representa una declaración, que se cifra y se envía a un servidor para su verificación.</a:t>
            </a:r>
            <a:endParaRPr lang="en-US" sz="1850" dirty="0"/>
          </a:p>
        </p:txBody>
      </p:sp>
      <p:sp>
        <p:nvSpPr>
          <p:cNvPr id="7" name="Shape 5"/>
          <p:cNvSpPr/>
          <p:nvPr/>
        </p:nvSpPr>
        <p:spPr>
          <a:xfrm>
            <a:off x="5235773" y="2486382"/>
            <a:ext cx="538520" cy="538520"/>
          </a:xfrm>
          <a:prstGeom prst="roundRect">
            <a:avLst>
              <a:gd name="adj" fmla="val 66677"/>
            </a:avLst>
          </a:prstGeom>
          <a:solidFill>
            <a:srgbClr val="00002E"/>
          </a:solidFill>
          <a:ln w="22860">
            <a:solidFill>
              <a:srgbClr val="D7425E"/>
            </a:solidFill>
            <a:prstDash val="solid"/>
          </a:ln>
        </p:spPr>
      </p:sp>
      <p:sp>
        <p:nvSpPr>
          <p:cNvPr id="8" name="Text 6"/>
          <p:cNvSpPr/>
          <p:nvPr/>
        </p:nvSpPr>
        <p:spPr>
          <a:xfrm>
            <a:off x="5403652" y="2586633"/>
            <a:ext cx="202763" cy="337899"/>
          </a:xfrm>
          <a:prstGeom prst="rect">
            <a:avLst/>
          </a:prstGeom>
          <a:noFill/>
          <a:ln/>
        </p:spPr>
        <p:txBody>
          <a:bodyPr wrap="none" lIns="0" tIns="0" rIns="0" bIns="0" rtlCol="0" anchor="t"/>
          <a:lstStyle/>
          <a:p>
            <a:pPr algn="ctr" indent="0" marL="0">
              <a:lnSpc>
                <a:spcPts val="2650"/>
              </a:lnSpc>
              <a:buNone/>
            </a:pPr>
            <a:r>
              <a:rPr lang="en-US" sz="2650" dirty="0">
                <a:solidFill>
                  <a:srgbClr val="FFFFFF"/>
                </a:solidFill>
                <a:latin typeface="Nunito Semi Bold" pitchFamily="34" charset="0"/>
                <a:ea typeface="Nunito Semi Bold" pitchFamily="34" charset="-122"/>
                <a:cs typeface="Nunito Semi Bold" pitchFamily="34" charset="-120"/>
              </a:rPr>
              <a:t>2</a:t>
            </a:r>
            <a:endParaRPr lang="en-US" sz="2650" dirty="0"/>
          </a:p>
        </p:txBody>
      </p:sp>
      <p:sp>
        <p:nvSpPr>
          <p:cNvPr id="9" name="Text 7"/>
          <p:cNvSpPr/>
          <p:nvPr/>
        </p:nvSpPr>
        <p:spPr>
          <a:xfrm>
            <a:off x="6013609" y="2486382"/>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Estructura del JWT</a:t>
            </a:r>
            <a:endParaRPr lang="en-US" sz="2200" dirty="0"/>
          </a:p>
        </p:txBody>
      </p:sp>
      <p:sp>
        <p:nvSpPr>
          <p:cNvPr id="10" name="Text 8"/>
          <p:cNvSpPr/>
          <p:nvPr/>
        </p:nvSpPr>
        <p:spPr>
          <a:xfrm>
            <a:off x="6013609" y="2981920"/>
            <a:ext cx="3380899" cy="3830241"/>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Un JWT típico consta de tres partes: una cabecera (header), una carga útil (payload) y una firma (signature). La cabecera contiene información sobre el token, como el algoritmo de cifrado utilizado. La carga útil contiene la información a transmitir. Y la firma asegura que el token no ha sido manipulado.</a:t>
            </a:r>
            <a:endParaRPr lang="en-US" sz="1850" dirty="0"/>
          </a:p>
        </p:txBody>
      </p:sp>
      <p:sp>
        <p:nvSpPr>
          <p:cNvPr id="11" name="Shape 9"/>
          <p:cNvSpPr/>
          <p:nvPr/>
        </p:nvSpPr>
        <p:spPr>
          <a:xfrm>
            <a:off x="9633823" y="2486382"/>
            <a:ext cx="538520" cy="538520"/>
          </a:xfrm>
          <a:prstGeom prst="roundRect">
            <a:avLst>
              <a:gd name="adj" fmla="val 66677"/>
            </a:avLst>
          </a:prstGeom>
          <a:solidFill>
            <a:srgbClr val="00002E"/>
          </a:solidFill>
          <a:ln w="22860">
            <a:solidFill>
              <a:srgbClr val="DD785E"/>
            </a:solidFill>
            <a:prstDash val="solid"/>
          </a:ln>
        </p:spPr>
      </p:sp>
      <p:sp>
        <p:nvSpPr>
          <p:cNvPr id="12" name="Text 10"/>
          <p:cNvSpPr/>
          <p:nvPr/>
        </p:nvSpPr>
        <p:spPr>
          <a:xfrm>
            <a:off x="9801701" y="2586633"/>
            <a:ext cx="202763" cy="337899"/>
          </a:xfrm>
          <a:prstGeom prst="rect">
            <a:avLst/>
          </a:prstGeom>
          <a:noFill/>
          <a:ln/>
        </p:spPr>
        <p:txBody>
          <a:bodyPr wrap="none" lIns="0" tIns="0" rIns="0" bIns="0" rtlCol="0" anchor="t"/>
          <a:lstStyle/>
          <a:p>
            <a:pPr algn="ctr" indent="0" marL="0">
              <a:lnSpc>
                <a:spcPts val="2650"/>
              </a:lnSpc>
              <a:buNone/>
            </a:pPr>
            <a:r>
              <a:rPr lang="en-US" sz="2650" dirty="0">
                <a:solidFill>
                  <a:srgbClr val="FFFFFF"/>
                </a:solidFill>
                <a:latin typeface="Nunito Semi Bold" pitchFamily="34" charset="0"/>
                <a:ea typeface="Nunito Semi Bold" pitchFamily="34" charset="-122"/>
                <a:cs typeface="Nunito Semi Bold" pitchFamily="34" charset="-120"/>
              </a:rPr>
              <a:t>3</a:t>
            </a:r>
            <a:endParaRPr lang="en-US" sz="2650" dirty="0"/>
          </a:p>
        </p:txBody>
      </p:sp>
      <p:sp>
        <p:nvSpPr>
          <p:cNvPr id="13" name="Text 11"/>
          <p:cNvSpPr/>
          <p:nvPr/>
        </p:nvSpPr>
        <p:spPr>
          <a:xfrm>
            <a:off x="10411658" y="2486382"/>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Usos del JWT</a:t>
            </a:r>
            <a:endParaRPr lang="en-US" sz="2200" dirty="0"/>
          </a:p>
        </p:txBody>
      </p:sp>
      <p:sp>
        <p:nvSpPr>
          <p:cNvPr id="14" name="Text 12"/>
          <p:cNvSpPr/>
          <p:nvPr/>
        </p:nvSpPr>
        <p:spPr>
          <a:xfrm>
            <a:off x="10411658" y="2981920"/>
            <a:ext cx="3380899" cy="4213265"/>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Los JWT son ideales para la autenticación y autorización de aplicaciones web. También se utilizan para proteger la información sensible, como los datos del usuario. Un JWT se puede utilizar para verificar la identidad del usuario, autorizar el acceso a los recursos, y proteger la comunicación entre el cliente y el servidor.</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90417" y="919996"/>
            <a:ext cx="7735967" cy="1183481"/>
          </a:xfrm>
          <a:prstGeom prst="rect">
            <a:avLst/>
          </a:prstGeom>
          <a:noFill/>
          <a:ln/>
        </p:spPr>
        <p:txBody>
          <a:bodyPr wrap="square" lIns="0" tIns="0" rIns="0" bIns="0" rtlCol="0" anchor="t"/>
          <a:lstStyle/>
          <a:p>
            <a:pPr indent="0" marL="0">
              <a:lnSpc>
                <a:spcPts val="4650"/>
              </a:lnSpc>
              <a:buNone/>
            </a:pPr>
            <a:r>
              <a:rPr lang="en-US" sz="3700" dirty="0">
                <a:solidFill>
                  <a:srgbClr val="FFFFFF"/>
                </a:solidFill>
                <a:latin typeface="Nunito Semi Bold" pitchFamily="34" charset="0"/>
                <a:ea typeface="Nunito Semi Bold" pitchFamily="34" charset="-122"/>
                <a:cs typeface="Nunito Semi Bold" pitchFamily="34" charset="-120"/>
              </a:rPr>
              <a:t>Comparación: Estrategias de Autenticación</a:t>
            </a:r>
            <a:endParaRPr lang="en-US" sz="3700" dirty="0"/>
          </a:p>
        </p:txBody>
      </p:sp>
      <p:sp>
        <p:nvSpPr>
          <p:cNvPr id="4" name="Shape 1"/>
          <p:cNvSpPr/>
          <p:nvPr/>
        </p:nvSpPr>
        <p:spPr>
          <a:xfrm>
            <a:off x="6190417" y="2405182"/>
            <a:ext cx="7735967" cy="4904423"/>
          </a:xfrm>
          <a:prstGeom prst="roundRect">
            <a:avLst>
              <a:gd name="adj" fmla="val 6153"/>
            </a:avLst>
          </a:prstGeom>
          <a:noFill/>
          <a:ln w="7620">
            <a:solidFill>
              <a:srgbClr val="FFFFFF">
                <a:alpha val="24000"/>
              </a:srgbClr>
            </a:solidFill>
            <a:prstDash val="solid"/>
          </a:ln>
        </p:spPr>
      </p:sp>
      <p:sp>
        <p:nvSpPr>
          <p:cNvPr id="5" name="Shape 2"/>
          <p:cNvSpPr/>
          <p:nvPr/>
        </p:nvSpPr>
        <p:spPr>
          <a:xfrm>
            <a:off x="6198037" y="2412802"/>
            <a:ext cx="7719893" cy="578406"/>
          </a:xfrm>
          <a:prstGeom prst="rect">
            <a:avLst/>
          </a:prstGeom>
          <a:solidFill>
            <a:srgbClr val="FFFFFF">
              <a:alpha val="4000"/>
            </a:srgbClr>
          </a:solidFill>
          <a:ln/>
        </p:spPr>
      </p:sp>
      <p:sp>
        <p:nvSpPr>
          <p:cNvPr id="6" name="Text 3"/>
          <p:cNvSpPr/>
          <p:nvPr/>
        </p:nvSpPr>
        <p:spPr>
          <a:xfrm>
            <a:off x="6400205" y="2541032"/>
            <a:ext cx="2166938" cy="321945"/>
          </a:xfrm>
          <a:prstGeom prst="rect">
            <a:avLst/>
          </a:prstGeom>
          <a:noFill/>
          <a:ln/>
        </p:spPr>
        <p:txBody>
          <a:bodyPr wrap="none" lIns="0" tIns="0" rIns="0" bIns="0" rtlCol="0" anchor="t"/>
          <a:lstStyle/>
          <a:p>
            <a:pPr indent="0" marL="0">
              <a:lnSpc>
                <a:spcPts val="2500"/>
              </a:lnSpc>
              <a:buNone/>
            </a:pPr>
            <a:r>
              <a:rPr lang="en-US" sz="1550" dirty="0">
                <a:solidFill>
                  <a:srgbClr val="FFFFFF"/>
                </a:solidFill>
                <a:latin typeface="PT Sans" pitchFamily="34" charset="0"/>
                <a:ea typeface="PT Sans" pitchFamily="34" charset="-122"/>
                <a:cs typeface="PT Sans" pitchFamily="34" charset="-120"/>
              </a:rPr>
              <a:t>Estrategia</a:t>
            </a:r>
            <a:endParaRPr lang="en-US" sz="1550" dirty="0"/>
          </a:p>
        </p:txBody>
      </p:sp>
      <p:sp>
        <p:nvSpPr>
          <p:cNvPr id="7" name="Text 4"/>
          <p:cNvSpPr/>
          <p:nvPr/>
        </p:nvSpPr>
        <p:spPr>
          <a:xfrm>
            <a:off x="8976955" y="2541032"/>
            <a:ext cx="2163128" cy="321945"/>
          </a:xfrm>
          <a:prstGeom prst="rect">
            <a:avLst/>
          </a:prstGeom>
          <a:noFill/>
          <a:ln/>
        </p:spPr>
        <p:txBody>
          <a:bodyPr wrap="none" lIns="0" tIns="0" rIns="0" bIns="0" rtlCol="0" anchor="t"/>
          <a:lstStyle/>
          <a:p>
            <a:pPr indent="0" marL="0">
              <a:lnSpc>
                <a:spcPts val="2500"/>
              </a:lnSpc>
              <a:buNone/>
            </a:pPr>
            <a:r>
              <a:rPr lang="en-US" sz="1550" dirty="0">
                <a:solidFill>
                  <a:srgbClr val="FFFFFF"/>
                </a:solidFill>
                <a:latin typeface="PT Sans" pitchFamily="34" charset="0"/>
                <a:ea typeface="PT Sans" pitchFamily="34" charset="-122"/>
                <a:cs typeface="PT Sans" pitchFamily="34" charset="-120"/>
              </a:rPr>
              <a:t>Ventajas</a:t>
            </a:r>
            <a:endParaRPr lang="en-US" sz="1550" dirty="0"/>
          </a:p>
        </p:txBody>
      </p:sp>
      <p:sp>
        <p:nvSpPr>
          <p:cNvPr id="8" name="Text 5"/>
          <p:cNvSpPr/>
          <p:nvPr/>
        </p:nvSpPr>
        <p:spPr>
          <a:xfrm>
            <a:off x="11549896" y="2541032"/>
            <a:ext cx="2166938" cy="321945"/>
          </a:xfrm>
          <a:prstGeom prst="rect">
            <a:avLst/>
          </a:prstGeom>
          <a:noFill/>
          <a:ln/>
        </p:spPr>
        <p:txBody>
          <a:bodyPr wrap="none" lIns="0" tIns="0" rIns="0" bIns="0" rtlCol="0" anchor="t"/>
          <a:lstStyle/>
          <a:p>
            <a:pPr indent="0" marL="0">
              <a:lnSpc>
                <a:spcPts val="2500"/>
              </a:lnSpc>
              <a:buNone/>
            </a:pPr>
            <a:r>
              <a:rPr lang="en-US" sz="1550" dirty="0">
                <a:solidFill>
                  <a:srgbClr val="FFFFFF"/>
                </a:solidFill>
                <a:latin typeface="PT Sans" pitchFamily="34" charset="0"/>
                <a:ea typeface="PT Sans" pitchFamily="34" charset="-122"/>
                <a:cs typeface="PT Sans" pitchFamily="34" charset="-120"/>
              </a:rPr>
              <a:t>Desventajas</a:t>
            </a:r>
            <a:endParaRPr lang="en-US" sz="1550" dirty="0"/>
          </a:p>
        </p:txBody>
      </p:sp>
      <p:sp>
        <p:nvSpPr>
          <p:cNvPr id="9" name="Shape 6"/>
          <p:cNvSpPr/>
          <p:nvPr/>
        </p:nvSpPr>
        <p:spPr>
          <a:xfrm>
            <a:off x="6198037" y="2991207"/>
            <a:ext cx="7719893" cy="1544241"/>
          </a:xfrm>
          <a:prstGeom prst="rect">
            <a:avLst/>
          </a:prstGeom>
          <a:solidFill>
            <a:srgbClr val="000000">
              <a:alpha val="4000"/>
            </a:srgbClr>
          </a:solidFill>
          <a:ln/>
        </p:spPr>
      </p:sp>
      <p:sp>
        <p:nvSpPr>
          <p:cNvPr id="10" name="Text 7"/>
          <p:cNvSpPr/>
          <p:nvPr/>
        </p:nvSpPr>
        <p:spPr>
          <a:xfrm>
            <a:off x="6400205" y="3119438"/>
            <a:ext cx="2166938" cy="321945"/>
          </a:xfrm>
          <a:prstGeom prst="rect">
            <a:avLst/>
          </a:prstGeom>
          <a:noFill/>
          <a:ln/>
        </p:spPr>
        <p:txBody>
          <a:bodyPr wrap="none" lIns="0" tIns="0" rIns="0" bIns="0" rtlCol="0" anchor="t"/>
          <a:lstStyle/>
          <a:p>
            <a:pPr indent="0" marL="0">
              <a:lnSpc>
                <a:spcPts val="2500"/>
              </a:lnSpc>
              <a:buNone/>
            </a:pPr>
            <a:r>
              <a:rPr lang="en-US" sz="1550" dirty="0">
                <a:solidFill>
                  <a:srgbClr val="FFFFFF"/>
                </a:solidFill>
                <a:latin typeface="PT Sans" pitchFamily="34" charset="0"/>
                <a:ea typeface="PT Sans" pitchFamily="34" charset="-122"/>
                <a:cs typeface="PT Sans" pitchFamily="34" charset="-120"/>
              </a:rPr>
              <a:t>OAuth</a:t>
            </a:r>
            <a:endParaRPr lang="en-US" sz="1550" dirty="0"/>
          </a:p>
        </p:txBody>
      </p:sp>
      <p:sp>
        <p:nvSpPr>
          <p:cNvPr id="11" name="Text 8"/>
          <p:cNvSpPr/>
          <p:nvPr/>
        </p:nvSpPr>
        <p:spPr>
          <a:xfrm>
            <a:off x="8976955" y="3119438"/>
            <a:ext cx="2163128" cy="1287780"/>
          </a:xfrm>
          <a:prstGeom prst="rect">
            <a:avLst/>
          </a:prstGeom>
          <a:noFill/>
          <a:ln/>
        </p:spPr>
        <p:txBody>
          <a:bodyPr wrap="square" lIns="0" tIns="0" rIns="0" bIns="0" rtlCol="0" anchor="t"/>
          <a:lstStyle/>
          <a:p>
            <a:pPr indent="0" marL="0">
              <a:lnSpc>
                <a:spcPts val="2500"/>
              </a:lnSpc>
              <a:buNone/>
            </a:pPr>
            <a:r>
              <a:rPr lang="en-US" sz="1550" dirty="0">
                <a:solidFill>
                  <a:srgbClr val="FFFFFF"/>
                </a:solidFill>
                <a:latin typeface="PT Sans" pitchFamily="34" charset="0"/>
                <a:ea typeface="PT Sans" pitchFamily="34" charset="-122"/>
                <a:cs typeface="PT Sans" pitchFamily="34" charset="-120"/>
              </a:rPr>
              <a:t>Seguridad robusta, control de acceso granular, ampliamente utilizado.</a:t>
            </a:r>
            <a:endParaRPr lang="en-US" sz="1550" dirty="0"/>
          </a:p>
        </p:txBody>
      </p:sp>
      <p:sp>
        <p:nvSpPr>
          <p:cNvPr id="12" name="Text 9"/>
          <p:cNvSpPr/>
          <p:nvPr/>
        </p:nvSpPr>
        <p:spPr>
          <a:xfrm>
            <a:off x="11549896" y="3119438"/>
            <a:ext cx="2166938" cy="1287780"/>
          </a:xfrm>
          <a:prstGeom prst="rect">
            <a:avLst/>
          </a:prstGeom>
          <a:noFill/>
          <a:ln/>
        </p:spPr>
        <p:txBody>
          <a:bodyPr wrap="square" lIns="0" tIns="0" rIns="0" bIns="0" rtlCol="0" anchor="t"/>
          <a:lstStyle/>
          <a:p>
            <a:pPr indent="0" marL="0">
              <a:lnSpc>
                <a:spcPts val="2500"/>
              </a:lnSpc>
              <a:buNone/>
            </a:pPr>
            <a:r>
              <a:rPr lang="en-US" sz="1550" dirty="0">
                <a:solidFill>
                  <a:srgbClr val="FFFFFF"/>
                </a:solidFill>
                <a:latin typeface="PT Sans" pitchFamily="34" charset="0"/>
                <a:ea typeface="PT Sans" pitchFamily="34" charset="-122"/>
                <a:cs typeface="PT Sans" pitchFamily="34" charset="-120"/>
              </a:rPr>
              <a:t>Complejidad de implementación, puede ser lento en algunos casos.</a:t>
            </a:r>
            <a:endParaRPr lang="en-US" sz="1550" dirty="0"/>
          </a:p>
        </p:txBody>
      </p:sp>
      <p:sp>
        <p:nvSpPr>
          <p:cNvPr id="13" name="Shape 10"/>
          <p:cNvSpPr/>
          <p:nvPr/>
        </p:nvSpPr>
        <p:spPr>
          <a:xfrm>
            <a:off x="6198037" y="4535448"/>
            <a:ext cx="7719893" cy="1222296"/>
          </a:xfrm>
          <a:prstGeom prst="rect">
            <a:avLst/>
          </a:prstGeom>
          <a:solidFill>
            <a:srgbClr val="FFFFFF">
              <a:alpha val="4000"/>
            </a:srgbClr>
          </a:solidFill>
          <a:ln/>
        </p:spPr>
      </p:sp>
      <p:sp>
        <p:nvSpPr>
          <p:cNvPr id="14" name="Text 11"/>
          <p:cNvSpPr/>
          <p:nvPr/>
        </p:nvSpPr>
        <p:spPr>
          <a:xfrm>
            <a:off x="6400205" y="4663678"/>
            <a:ext cx="2166938" cy="321945"/>
          </a:xfrm>
          <a:prstGeom prst="rect">
            <a:avLst/>
          </a:prstGeom>
          <a:noFill/>
          <a:ln/>
        </p:spPr>
        <p:txBody>
          <a:bodyPr wrap="none" lIns="0" tIns="0" rIns="0" bIns="0" rtlCol="0" anchor="t"/>
          <a:lstStyle/>
          <a:p>
            <a:pPr indent="0" marL="0">
              <a:lnSpc>
                <a:spcPts val="2500"/>
              </a:lnSpc>
              <a:buNone/>
            </a:pPr>
            <a:r>
              <a:rPr lang="en-US" sz="1550" dirty="0">
                <a:solidFill>
                  <a:srgbClr val="FFFFFF"/>
                </a:solidFill>
                <a:latin typeface="PT Sans" pitchFamily="34" charset="0"/>
                <a:ea typeface="PT Sans" pitchFamily="34" charset="-122"/>
                <a:cs typeface="PT Sans" pitchFamily="34" charset="-120"/>
              </a:rPr>
              <a:t>API Keys</a:t>
            </a:r>
            <a:endParaRPr lang="en-US" sz="1550" dirty="0"/>
          </a:p>
        </p:txBody>
      </p:sp>
      <p:sp>
        <p:nvSpPr>
          <p:cNvPr id="15" name="Text 12"/>
          <p:cNvSpPr/>
          <p:nvPr/>
        </p:nvSpPr>
        <p:spPr>
          <a:xfrm>
            <a:off x="8976955" y="4663678"/>
            <a:ext cx="2163128" cy="965835"/>
          </a:xfrm>
          <a:prstGeom prst="rect">
            <a:avLst/>
          </a:prstGeom>
          <a:noFill/>
          <a:ln/>
        </p:spPr>
        <p:txBody>
          <a:bodyPr wrap="square" lIns="0" tIns="0" rIns="0" bIns="0" rtlCol="0" anchor="t"/>
          <a:lstStyle/>
          <a:p>
            <a:pPr indent="0" marL="0">
              <a:lnSpc>
                <a:spcPts val="2500"/>
              </a:lnSpc>
              <a:buNone/>
            </a:pPr>
            <a:r>
              <a:rPr lang="en-US" sz="1550" dirty="0">
                <a:solidFill>
                  <a:srgbClr val="FFFFFF"/>
                </a:solidFill>
                <a:latin typeface="PT Sans" pitchFamily="34" charset="0"/>
                <a:ea typeface="PT Sans" pitchFamily="34" charset="-122"/>
                <a:cs typeface="PT Sans" pitchFamily="34" charset="-120"/>
              </a:rPr>
              <a:t>Fácil de implementar, relativamente seguro si se gestiona bien.</a:t>
            </a:r>
            <a:endParaRPr lang="en-US" sz="1550" dirty="0"/>
          </a:p>
        </p:txBody>
      </p:sp>
      <p:sp>
        <p:nvSpPr>
          <p:cNvPr id="16" name="Text 13"/>
          <p:cNvSpPr/>
          <p:nvPr/>
        </p:nvSpPr>
        <p:spPr>
          <a:xfrm>
            <a:off x="11549896" y="4663678"/>
            <a:ext cx="2166938" cy="965835"/>
          </a:xfrm>
          <a:prstGeom prst="rect">
            <a:avLst/>
          </a:prstGeom>
          <a:noFill/>
          <a:ln/>
        </p:spPr>
        <p:txBody>
          <a:bodyPr wrap="square" lIns="0" tIns="0" rIns="0" bIns="0" rtlCol="0" anchor="t"/>
          <a:lstStyle/>
          <a:p>
            <a:pPr indent="0" marL="0">
              <a:lnSpc>
                <a:spcPts val="2500"/>
              </a:lnSpc>
              <a:buNone/>
            </a:pPr>
            <a:r>
              <a:rPr lang="en-US" sz="1550" dirty="0">
                <a:solidFill>
                  <a:srgbClr val="FFFFFF"/>
                </a:solidFill>
                <a:latin typeface="PT Sans" pitchFamily="34" charset="0"/>
                <a:ea typeface="PT Sans" pitchFamily="34" charset="-122"/>
                <a:cs typeface="PT Sans" pitchFamily="34" charset="-120"/>
              </a:rPr>
              <a:t>Menos seguro que OAuth o JWT, token visible en cada solicitud.</a:t>
            </a:r>
            <a:endParaRPr lang="en-US" sz="1550" dirty="0"/>
          </a:p>
        </p:txBody>
      </p:sp>
      <p:sp>
        <p:nvSpPr>
          <p:cNvPr id="17" name="Shape 14"/>
          <p:cNvSpPr/>
          <p:nvPr/>
        </p:nvSpPr>
        <p:spPr>
          <a:xfrm>
            <a:off x="6198037" y="5757743"/>
            <a:ext cx="7719893" cy="1544241"/>
          </a:xfrm>
          <a:prstGeom prst="rect">
            <a:avLst/>
          </a:prstGeom>
          <a:solidFill>
            <a:srgbClr val="000000">
              <a:alpha val="4000"/>
            </a:srgbClr>
          </a:solidFill>
          <a:ln/>
        </p:spPr>
      </p:sp>
      <p:sp>
        <p:nvSpPr>
          <p:cNvPr id="18" name="Text 15"/>
          <p:cNvSpPr/>
          <p:nvPr/>
        </p:nvSpPr>
        <p:spPr>
          <a:xfrm>
            <a:off x="6400205" y="5885974"/>
            <a:ext cx="2166938" cy="321945"/>
          </a:xfrm>
          <a:prstGeom prst="rect">
            <a:avLst/>
          </a:prstGeom>
          <a:noFill/>
          <a:ln/>
        </p:spPr>
        <p:txBody>
          <a:bodyPr wrap="none" lIns="0" tIns="0" rIns="0" bIns="0" rtlCol="0" anchor="t"/>
          <a:lstStyle/>
          <a:p>
            <a:pPr indent="0" marL="0">
              <a:lnSpc>
                <a:spcPts val="2500"/>
              </a:lnSpc>
              <a:buNone/>
            </a:pPr>
            <a:r>
              <a:rPr lang="en-US" sz="1550" dirty="0">
                <a:solidFill>
                  <a:srgbClr val="FFFFFF"/>
                </a:solidFill>
                <a:latin typeface="PT Sans" pitchFamily="34" charset="0"/>
                <a:ea typeface="PT Sans" pitchFamily="34" charset="-122"/>
                <a:cs typeface="PT Sans" pitchFamily="34" charset="-120"/>
              </a:rPr>
              <a:t>JWT</a:t>
            </a:r>
            <a:endParaRPr lang="en-US" sz="1550" dirty="0"/>
          </a:p>
        </p:txBody>
      </p:sp>
      <p:sp>
        <p:nvSpPr>
          <p:cNvPr id="19" name="Text 16"/>
          <p:cNvSpPr/>
          <p:nvPr/>
        </p:nvSpPr>
        <p:spPr>
          <a:xfrm>
            <a:off x="8976955" y="5885974"/>
            <a:ext cx="2163128" cy="965835"/>
          </a:xfrm>
          <a:prstGeom prst="rect">
            <a:avLst/>
          </a:prstGeom>
          <a:noFill/>
          <a:ln/>
        </p:spPr>
        <p:txBody>
          <a:bodyPr wrap="square" lIns="0" tIns="0" rIns="0" bIns="0" rtlCol="0" anchor="t"/>
          <a:lstStyle/>
          <a:p>
            <a:pPr indent="0" marL="0">
              <a:lnSpc>
                <a:spcPts val="2500"/>
              </a:lnSpc>
              <a:buNone/>
            </a:pPr>
            <a:r>
              <a:rPr lang="en-US" sz="1550" dirty="0">
                <a:solidFill>
                  <a:srgbClr val="FFFFFF"/>
                </a:solidFill>
                <a:latin typeface="PT Sans" pitchFamily="34" charset="0"/>
                <a:ea typeface="PT Sans" pitchFamily="34" charset="-122"/>
                <a:cs typeface="PT Sans" pitchFamily="34" charset="-120"/>
              </a:rPr>
              <a:t>Seguridad, token compacto, flexible para diferentes escenarios.</a:t>
            </a:r>
            <a:endParaRPr lang="en-US" sz="1550" dirty="0"/>
          </a:p>
        </p:txBody>
      </p:sp>
      <p:sp>
        <p:nvSpPr>
          <p:cNvPr id="20" name="Text 17"/>
          <p:cNvSpPr/>
          <p:nvPr/>
        </p:nvSpPr>
        <p:spPr>
          <a:xfrm>
            <a:off x="11549896" y="5885974"/>
            <a:ext cx="2166938" cy="1287780"/>
          </a:xfrm>
          <a:prstGeom prst="rect">
            <a:avLst/>
          </a:prstGeom>
          <a:noFill/>
          <a:ln/>
        </p:spPr>
        <p:txBody>
          <a:bodyPr wrap="square" lIns="0" tIns="0" rIns="0" bIns="0" rtlCol="0" anchor="t"/>
          <a:lstStyle/>
          <a:p>
            <a:pPr indent="0" marL="0">
              <a:lnSpc>
                <a:spcPts val="2500"/>
              </a:lnSpc>
              <a:buNone/>
            </a:pPr>
            <a:r>
              <a:rPr lang="en-US" sz="1550" dirty="0">
                <a:solidFill>
                  <a:srgbClr val="FFFFFF"/>
                </a:solidFill>
                <a:latin typeface="PT Sans" pitchFamily="34" charset="0"/>
                <a:ea typeface="PT Sans" pitchFamily="34" charset="-122"/>
                <a:cs typeface="PT Sans" pitchFamily="34" charset="-120"/>
              </a:rPr>
              <a:t>Puede ser complejo de configurar y administrar, requiere un sistema de cifrado seguro.</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20170" y="642938"/>
            <a:ext cx="7447121" cy="532567"/>
          </a:xfrm>
          <a:prstGeom prst="rect">
            <a:avLst/>
          </a:prstGeom>
          <a:noFill/>
          <a:ln/>
        </p:spPr>
        <p:txBody>
          <a:bodyPr wrap="none" lIns="0" tIns="0" rIns="0" bIns="0" rtlCol="0" anchor="t"/>
          <a:lstStyle/>
          <a:p>
            <a:pPr indent="0" marL="0">
              <a:lnSpc>
                <a:spcPts val="4150"/>
              </a:lnSpc>
              <a:buNone/>
            </a:pPr>
            <a:r>
              <a:rPr lang="en-US" sz="3350" dirty="0">
                <a:solidFill>
                  <a:srgbClr val="FFFFFF"/>
                </a:solidFill>
                <a:latin typeface="Nunito Semi Bold" pitchFamily="34" charset="0"/>
                <a:ea typeface="Nunito Semi Bold" pitchFamily="34" charset="-122"/>
                <a:cs typeface="Nunito Semi Bold" pitchFamily="34" charset="-120"/>
              </a:rPr>
              <a:t>Casos Reales: Autenticación en Acción</a:t>
            </a:r>
            <a:endParaRPr lang="en-US" sz="3350" dirty="0"/>
          </a:p>
        </p:txBody>
      </p:sp>
      <p:pic>
        <p:nvPicPr>
          <p:cNvPr id="4" name="Image 1" descr="preencoded.png">    </p:cNvPr>
          <p:cNvPicPr>
            <a:picLocks noChangeAspect="1"/>
          </p:cNvPicPr>
          <p:nvPr/>
        </p:nvPicPr>
        <p:blipFill>
          <a:blip r:embed="rId2"/>
          <a:stretch>
            <a:fillRect/>
          </a:stretch>
        </p:blipFill>
        <p:spPr>
          <a:xfrm>
            <a:off x="6120170" y="1447086"/>
            <a:ext cx="452676" cy="452676"/>
          </a:xfrm>
          <a:prstGeom prst="rect">
            <a:avLst/>
          </a:prstGeom>
        </p:spPr>
      </p:pic>
      <p:sp>
        <p:nvSpPr>
          <p:cNvPr id="5" name="Text 1"/>
          <p:cNvSpPr/>
          <p:nvPr/>
        </p:nvSpPr>
        <p:spPr>
          <a:xfrm>
            <a:off x="6120170" y="2080736"/>
            <a:ext cx="2130385" cy="266224"/>
          </a:xfrm>
          <a:prstGeom prst="rect">
            <a:avLst/>
          </a:prstGeom>
          <a:noFill/>
          <a:ln/>
        </p:spPr>
        <p:txBody>
          <a:bodyPr wrap="none" lIns="0" tIns="0" rIns="0" bIns="0" rtlCol="0" anchor="t"/>
          <a:lstStyle/>
          <a:p>
            <a:pPr algn="l" indent="0" marL="0">
              <a:lnSpc>
                <a:spcPts val="2050"/>
              </a:lnSpc>
              <a:buNone/>
            </a:pPr>
            <a:r>
              <a:rPr lang="en-US" sz="1650" dirty="0">
                <a:solidFill>
                  <a:srgbClr val="FFFFFF"/>
                </a:solidFill>
                <a:latin typeface="Nunito Semi Bold" pitchFamily="34" charset="0"/>
                <a:ea typeface="Nunito Semi Bold" pitchFamily="34" charset="-122"/>
                <a:cs typeface="Nunito Semi Bold" pitchFamily="34" charset="-120"/>
              </a:rPr>
              <a:t>Google</a:t>
            </a:r>
            <a:endParaRPr lang="en-US" sz="1650" dirty="0"/>
          </a:p>
        </p:txBody>
      </p:sp>
      <p:sp>
        <p:nvSpPr>
          <p:cNvPr id="6" name="Text 2"/>
          <p:cNvSpPr/>
          <p:nvPr/>
        </p:nvSpPr>
        <p:spPr>
          <a:xfrm>
            <a:off x="6120170" y="2455545"/>
            <a:ext cx="7876461" cy="869037"/>
          </a:xfrm>
          <a:prstGeom prst="rect">
            <a:avLst/>
          </a:prstGeom>
          <a:noFill/>
          <a:ln/>
        </p:spPr>
        <p:txBody>
          <a:bodyPr wrap="square" lIns="0" tIns="0" rIns="0" bIns="0" rtlCol="0" anchor="t"/>
          <a:lstStyle/>
          <a:p>
            <a:pPr algn="l" indent="0" marL="0">
              <a:lnSpc>
                <a:spcPts val="2250"/>
              </a:lnSpc>
              <a:buNone/>
            </a:pPr>
            <a:r>
              <a:rPr lang="en-US" sz="1400" dirty="0">
                <a:solidFill>
                  <a:srgbClr val="FFFFFF"/>
                </a:solidFill>
                <a:latin typeface="PT Sans" pitchFamily="34" charset="0"/>
                <a:ea typeface="PT Sans" pitchFamily="34" charset="-122"/>
                <a:cs typeface="PT Sans" pitchFamily="34" charset="-120"/>
              </a:rPr>
              <a:t>Google utiliza OAuth para permitir a los usuarios iniciar sesión en aplicaciones de terceros utilizando sus credenciales de Google. Esto simplifica el proceso de inicio de sesión para los usuarios y ofrece un mayor nivel de seguridad.</a:t>
            </a:r>
            <a:endParaRPr lang="en-US" sz="1400" dirty="0"/>
          </a:p>
        </p:txBody>
      </p:sp>
      <p:pic>
        <p:nvPicPr>
          <p:cNvPr id="7" name="Image 2" descr="preencoded.png">    </p:cNvPr>
          <p:cNvPicPr>
            <a:picLocks noChangeAspect="1"/>
          </p:cNvPicPr>
          <p:nvPr/>
        </p:nvPicPr>
        <p:blipFill>
          <a:blip r:embed="rId3"/>
          <a:stretch>
            <a:fillRect/>
          </a:stretch>
        </p:blipFill>
        <p:spPr>
          <a:xfrm>
            <a:off x="6120170" y="3867745"/>
            <a:ext cx="452676" cy="452676"/>
          </a:xfrm>
          <a:prstGeom prst="rect">
            <a:avLst/>
          </a:prstGeom>
        </p:spPr>
      </p:pic>
      <p:sp>
        <p:nvSpPr>
          <p:cNvPr id="8" name="Text 3"/>
          <p:cNvSpPr/>
          <p:nvPr/>
        </p:nvSpPr>
        <p:spPr>
          <a:xfrm>
            <a:off x="6120170" y="4501396"/>
            <a:ext cx="2130385" cy="266224"/>
          </a:xfrm>
          <a:prstGeom prst="rect">
            <a:avLst/>
          </a:prstGeom>
          <a:noFill/>
          <a:ln/>
        </p:spPr>
        <p:txBody>
          <a:bodyPr wrap="none" lIns="0" tIns="0" rIns="0" bIns="0" rtlCol="0" anchor="t"/>
          <a:lstStyle/>
          <a:p>
            <a:pPr algn="l" indent="0" marL="0">
              <a:lnSpc>
                <a:spcPts val="2050"/>
              </a:lnSpc>
              <a:buNone/>
            </a:pPr>
            <a:r>
              <a:rPr lang="en-US" sz="1650" dirty="0">
                <a:solidFill>
                  <a:srgbClr val="FFFFFF"/>
                </a:solidFill>
                <a:latin typeface="Nunito Semi Bold" pitchFamily="34" charset="0"/>
                <a:ea typeface="Nunito Semi Bold" pitchFamily="34" charset="-122"/>
                <a:cs typeface="Nunito Semi Bold" pitchFamily="34" charset="-120"/>
              </a:rPr>
              <a:t>Twitter</a:t>
            </a:r>
            <a:endParaRPr lang="en-US" sz="1650" dirty="0"/>
          </a:p>
        </p:txBody>
      </p:sp>
      <p:sp>
        <p:nvSpPr>
          <p:cNvPr id="9" name="Text 4"/>
          <p:cNvSpPr/>
          <p:nvPr/>
        </p:nvSpPr>
        <p:spPr>
          <a:xfrm>
            <a:off x="6120170" y="4876205"/>
            <a:ext cx="7876461" cy="579358"/>
          </a:xfrm>
          <a:prstGeom prst="rect">
            <a:avLst/>
          </a:prstGeom>
          <a:noFill/>
          <a:ln/>
        </p:spPr>
        <p:txBody>
          <a:bodyPr wrap="square" lIns="0" tIns="0" rIns="0" bIns="0" rtlCol="0" anchor="t"/>
          <a:lstStyle/>
          <a:p>
            <a:pPr algn="l" indent="0" marL="0">
              <a:lnSpc>
                <a:spcPts val="2250"/>
              </a:lnSpc>
              <a:buNone/>
            </a:pPr>
            <a:r>
              <a:rPr lang="en-US" sz="1400" dirty="0">
                <a:solidFill>
                  <a:srgbClr val="FFFFFF"/>
                </a:solidFill>
                <a:latin typeface="PT Sans" pitchFamily="34" charset="0"/>
                <a:ea typeface="PT Sans" pitchFamily="34" charset="-122"/>
                <a:cs typeface="PT Sans" pitchFamily="34" charset="-120"/>
              </a:rPr>
              <a:t>Twitter también implementa OAuth para permitir que las aplicaciones de terceros accedan a la información de usuario, como la línea de tiempo de un usuario, los seguidores y los tweets.</a:t>
            </a:r>
            <a:endParaRPr lang="en-US" sz="1400" dirty="0"/>
          </a:p>
        </p:txBody>
      </p:sp>
      <p:pic>
        <p:nvPicPr>
          <p:cNvPr id="10" name="Image 3" descr="preencoded.png">    </p:cNvPr>
          <p:cNvPicPr>
            <a:picLocks noChangeAspect="1"/>
          </p:cNvPicPr>
          <p:nvPr/>
        </p:nvPicPr>
        <p:blipFill>
          <a:blip r:embed="rId4"/>
          <a:stretch>
            <a:fillRect/>
          </a:stretch>
        </p:blipFill>
        <p:spPr>
          <a:xfrm>
            <a:off x="6120170" y="5998726"/>
            <a:ext cx="452676" cy="452676"/>
          </a:xfrm>
          <a:prstGeom prst="rect">
            <a:avLst/>
          </a:prstGeom>
        </p:spPr>
      </p:pic>
      <p:sp>
        <p:nvSpPr>
          <p:cNvPr id="11" name="Text 5"/>
          <p:cNvSpPr/>
          <p:nvPr/>
        </p:nvSpPr>
        <p:spPr>
          <a:xfrm>
            <a:off x="6120170" y="6632377"/>
            <a:ext cx="2130385" cy="266224"/>
          </a:xfrm>
          <a:prstGeom prst="rect">
            <a:avLst/>
          </a:prstGeom>
          <a:noFill/>
          <a:ln/>
        </p:spPr>
        <p:txBody>
          <a:bodyPr wrap="none" lIns="0" tIns="0" rIns="0" bIns="0" rtlCol="0" anchor="t"/>
          <a:lstStyle/>
          <a:p>
            <a:pPr algn="l" indent="0" marL="0">
              <a:lnSpc>
                <a:spcPts val="2050"/>
              </a:lnSpc>
              <a:buNone/>
            </a:pPr>
            <a:r>
              <a:rPr lang="en-US" sz="1650" dirty="0">
                <a:solidFill>
                  <a:srgbClr val="FFFFFF"/>
                </a:solidFill>
                <a:latin typeface="Nunito Semi Bold" pitchFamily="34" charset="0"/>
                <a:ea typeface="Nunito Semi Bold" pitchFamily="34" charset="-122"/>
                <a:cs typeface="Nunito Semi Bold" pitchFamily="34" charset="-120"/>
              </a:rPr>
              <a:t>Amazon</a:t>
            </a:r>
            <a:endParaRPr lang="en-US" sz="1650" dirty="0"/>
          </a:p>
        </p:txBody>
      </p:sp>
      <p:sp>
        <p:nvSpPr>
          <p:cNvPr id="12" name="Text 6"/>
          <p:cNvSpPr/>
          <p:nvPr/>
        </p:nvSpPr>
        <p:spPr>
          <a:xfrm>
            <a:off x="6120170" y="7007185"/>
            <a:ext cx="7876461" cy="579358"/>
          </a:xfrm>
          <a:prstGeom prst="rect">
            <a:avLst/>
          </a:prstGeom>
          <a:noFill/>
          <a:ln/>
        </p:spPr>
        <p:txBody>
          <a:bodyPr wrap="square" lIns="0" tIns="0" rIns="0" bIns="0" rtlCol="0" anchor="t"/>
          <a:lstStyle/>
          <a:p>
            <a:pPr algn="l" indent="0" marL="0">
              <a:lnSpc>
                <a:spcPts val="2250"/>
              </a:lnSpc>
              <a:buNone/>
            </a:pPr>
            <a:r>
              <a:rPr lang="en-US" sz="1400" dirty="0">
                <a:solidFill>
                  <a:srgbClr val="FFFFFF"/>
                </a:solidFill>
                <a:latin typeface="PT Sans" pitchFamily="34" charset="0"/>
                <a:ea typeface="PT Sans" pitchFamily="34" charset="-122"/>
                <a:cs typeface="PT Sans" pitchFamily="34" charset="-120"/>
              </a:rPr>
              <a:t>Amazon utiliza API keys para permitir que los desarrolladores accedan a sus servicios de comercio electrónico, como el carrito de compras, las recomendaciones de productos y las funciones de pago.</a:t>
            </a:r>
            <a:endParaRPr lang="en-US"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44578" y="606981"/>
            <a:ext cx="6999684" cy="553045"/>
          </a:xfrm>
          <a:prstGeom prst="rect">
            <a:avLst/>
          </a:prstGeom>
          <a:noFill/>
          <a:ln/>
        </p:spPr>
        <p:txBody>
          <a:bodyPr wrap="none" lIns="0" tIns="0" rIns="0" bIns="0" rtlCol="0" anchor="t"/>
          <a:lstStyle/>
          <a:p>
            <a:pPr indent="0" marL="0">
              <a:lnSpc>
                <a:spcPts val="4350"/>
              </a:lnSpc>
              <a:buNone/>
            </a:pPr>
            <a:r>
              <a:rPr lang="en-US" sz="3450" dirty="0">
                <a:solidFill>
                  <a:srgbClr val="FFFFFF"/>
                </a:solidFill>
                <a:latin typeface="Nunito Semi Bold" pitchFamily="34" charset="0"/>
                <a:ea typeface="Nunito Semi Bold" pitchFamily="34" charset="-122"/>
                <a:cs typeface="Nunito Semi Bold" pitchFamily="34" charset="-120"/>
              </a:rPr>
              <a:t>Seguridad: Protegiendo tu Sistema</a:t>
            </a:r>
            <a:endParaRPr lang="en-US" sz="3450" dirty="0"/>
          </a:p>
        </p:txBody>
      </p:sp>
      <p:pic>
        <p:nvPicPr>
          <p:cNvPr id="4" name="Image 1" descr="preencoded.png">    </p:cNvPr>
          <p:cNvPicPr>
            <a:picLocks noChangeAspect="1"/>
          </p:cNvPicPr>
          <p:nvPr/>
        </p:nvPicPr>
        <p:blipFill>
          <a:blip r:embed="rId2"/>
          <a:stretch>
            <a:fillRect/>
          </a:stretch>
        </p:blipFill>
        <p:spPr>
          <a:xfrm>
            <a:off x="6144578" y="1442085"/>
            <a:ext cx="940237" cy="1504355"/>
          </a:xfrm>
          <a:prstGeom prst="rect">
            <a:avLst/>
          </a:prstGeom>
        </p:spPr>
      </p:pic>
      <p:sp>
        <p:nvSpPr>
          <p:cNvPr id="5" name="Text 1"/>
          <p:cNvSpPr/>
          <p:nvPr/>
        </p:nvSpPr>
        <p:spPr>
          <a:xfrm>
            <a:off x="7366873" y="1630085"/>
            <a:ext cx="2212419" cy="276463"/>
          </a:xfrm>
          <a:prstGeom prst="rect">
            <a:avLst/>
          </a:prstGeom>
          <a:noFill/>
          <a:ln/>
        </p:spPr>
        <p:txBody>
          <a:bodyPr wrap="none" lIns="0" tIns="0" rIns="0" bIns="0" rtlCol="0" anchor="t"/>
          <a:lstStyle/>
          <a:p>
            <a:pPr algn="l" indent="0" marL="0">
              <a:lnSpc>
                <a:spcPts val="2150"/>
              </a:lnSpc>
              <a:buNone/>
            </a:pPr>
            <a:r>
              <a:rPr lang="en-US" sz="1700" dirty="0">
                <a:solidFill>
                  <a:srgbClr val="FFFFFF"/>
                </a:solidFill>
                <a:latin typeface="Nunito Semi Bold" pitchFamily="34" charset="0"/>
                <a:ea typeface="Nunito Semi Bold" pitchFamily="34" charset="-122"/>
                <a:cs typeface="Nunito Semi Bold" pitchFamily="34" charset="-120"/>
              </a:rPr>
              <a:t>Encriptación Robusta</a:t>
            </a:r>
            <a:endParaRPr lang="en-US" sz="1700" dirty="0"/>
          </a:p>
        </p:txBody>
      </p:sp>
      <p:sp>
        <p:nvSpPr>
          <p:cNvPr id="6" name="Text 2"/>
          <p:cNvSpPr/>
          <p:nvPr/>
        </p:nvSpPr>
        <p:spPr>
          <a:xfrm>
            <a:off x="7366873" y="2019300"/>
            <a:ext cx="6605349" cy="601504"/>
          </a:xfrm>
          <a:prstGeom prst="rect">
            <a:avLst/>
          </a:prstGeom>
          <a:noFill/>
          <a:ln/>
        </p:spPr>
        <p:txBody>
          <a:bodyPr wrap="square" lIns="0" tIns="0" rIns="0" bIns="0" rtlCol="0" anchor="t"/>
          <a:lstStyle/>
          <a:p>
            <a:pPr algn="l" indent="0" marL="0">
              <a:lnSpc>
                <a:spcPts val="2350"/>
              </a:lnSpc>
              <a:buNone/>
            </a:pPr>
            <a:r>
              <a:rPr lang="en-US" sz="1450" dirty="0">
                <a:solidFill>
                  <a:srgbClr val="FFFFFF"/>
                </a:solidFill>
                <a:latin typeface="PT Sans" pitchFamily="34" charset="0"/>
                <a:ea typeface="PT Sans" pitchFamily="34" charset="-122"/>
                <a:cs typeface="PT Sans" pitchFamily="34" charset="-120"/>
              </a:rPr>
              <a:t>Utiliza algoritmos de cifrado sólidos para proteger los datos sensibles, como el token de acceso.</a:t>
            </a:r>
            <a:endParaRPr lang="en-US" sz="1450" dirty="0"/>
          </a:p>
        </p:txBody>
      </p:sp>
      <p:pic>
        <p:nvPicPr>
          <p:cNvPr id="7" name="Image 2" descr="preencoded.png">    </p:cNvPr>
          <p:cNvPicPr>
            <a:picLocks noChangeAspect="1"/>
          </p:cNvPicPr>
          <p:nvPr/>
        </p:nvPicPr>
        <p:blipFill>
          <a:blip r:embed="rId3"/>
          <a:stretch>
            <a:fillRect/>
          </a:stretch>
        </p:blipFill>
        <p:spPr>
          <a:xfrm>
            <a:off x="6144578" y="2946440"/>
            <a:ext cx="940237" cy="1504355"/>
          </a:xfrm>
          <a:prstGeom prst="rect">
            <a:avLst/>
          </a:prstGeom>
        </p:spPr>
      </p:pic>
      <p:sp>
        <p:nvSpPr>
          <p:cNvPr id="8" name="Text 3"/>
          <p:cNvSpPr/>
          <p:nvPr/>
        </p:nvSpPr>
        <p:spPr>
          <a:xfrm>
            <a:off x="7366873" y="3134439"/>
            <a:ext cx="2212419" cy="276463"/>
          </a:xfrm>
          <a:prstGeom prst="rect">
            <a:avLst/>
          </a:prstGeom>
          <a:noFill/>
          <a:ln/>
        </p:spPr>
        <p:txBody>
          <a:bodyPr wrap="none" lIns="0" tIns="0" rIns="0" bIns="0" rtlCol="0" anchor="t"/>
          <a:lstStyle/>
          <a:p>
            <a:pPr algn="l" indent="0" marL="0">
              <a:lnSpc>
                <a:spcPts val="2150"/>
              </a:lnSpc>
              <a:buNone/>
            </a:pPr>
            <a:r>
              <a:rPr lang="en-US" sz="1700" dirty="0">
                <a:solidFill>
                  <a:srgbClr val="FFFFFF"/>
                </a:solidFill>
                <a:latin typeface="Nunito Semi Bold" pitchFamily="34" charset="0"/>
                <a:ea typeface="Nunito Semi Bold" pitchFamily="34" charset="-122"/>
                <a:cs typeface="Nunito Semi Bold" pitchFamily="34" charset="-120"/>
              </a:rPr>
              <a:t>Validación Estricta</a:t>
            </a:r>
            <a:endParaRPr lang="en-US" sz="1700" dirty="0"/>
          </a:p>
        </p:txBody>
      </p:sp>
      <p:sp>
        <p:nvSpPr>
          <p:cNvPr id="9" name="Text 4"/>
          <p:cNvSpPr/>
          <p:nvPr/>
        </p:nvSpPr>
        <p:spPr>
          <a:xfrm>
            <a:off x="7366873" y="3523655"/>
            <a:ext cx="6605349" cy="601504"/>
          </a:xfrm>
          <a:prstGeom prst="rect">
            <a:avLst/>
          </a:prstGeom>
          <a:noFill/>
          <a:ln/>
        </p:spPr>
        <p:txBody>
          <a:bodyPr wrap="square" lIns="0" tIns="0" rIns="0" bIns="0" rtlCol="0" anchor="t"/>
          <a:lstStyle/>
          <a:p>
            <a:pPr algn="l" indent="0" marL="0">
              <a:lnSpc>
                <a:spcPts val="2350"/>
              </a:lnSpc>
              <a:buNone/>
            </a:pPr>
            <a:r>
              <a:rPr lang="en-US" sz="1450" dirty="0">
                <a:solidFill>
                  <a:srgbClr val="FFFFFF"/>
                </a:solidFill>
                <a:latin typeface="PT Sans" pitchFamily="34" charset="0"/>
                <a:ea typeface="PT Sans" pitchFamily="34" charset="-122"/>
                <a:cs typeface="PT Sans" pitchFamily="34" charset="-120"/>
              </a:rPr>
              <a:t>Verifica la validez y la integridad del token en cada solicitud. Esto protege contra la manipulación o el acceso no autorizado.</a:t>
            </a:r>
            <a:endParaRPr lang="en-US" sz="1450" dirty="0"/>
          </a:p>
        </p:txBody>
      </p:sp>
      <p:pic>
        <p:nvPicPr>
          <p:cNvPr id="10" name="Image 3" descr="preencoded.png">    </p:cNvPr>
          <p:cNvPicPr>
            <a:picLocks noChangeAspect="1"/>
          </p:cNvPicPr>
          <p:nvPr/>
        </p:nvPicPr>
        <p:blipFill>
          <a:blip r:embed="rId4"/>
          <a:stretch>
            <a:fillRect/>
          </a:stretch>
        </p:blipFill>
        <p:spPr>
          <a:xfrm>
            <a:off x="6144578" y="4450794"/>
            <a:ext cx="940237" cy="1504355"/>
          </a:xfrm>
          <a:prstGeom prst="rect">
            <a:avLst/>
          </a:prstGeom>
        </p:spPr>
      </p:pic>
      <p:sp>
        <p:nvSpPr>
          <p:cNvPr id="11" name="Text 5"/>
          <p:cNvSpPr/>
          <p:nvPr/>
        </p:nvSpPr>
        <p:spPr>
          <a:xfrm>
            <a:off x="7366873" y="4638794"/>
            <a:ext cx="2212419" cy="276463"/>
          </a:xfrm>
          <a:prstGeom prst="rect">
            <a:avLst/>
          </a:prstGeom>
          <a:noFill/>
          <a:ln/>
        </p:spPr>
        <p:txBody>
          <a:bodyPr wrap="none" lIns="0" tIns="0" rIns="0" bIns="0" rtlCol="0" anchor="t"/>
          <a:lstStyle/>
          <a:p>
            <a:pPr algn="l" indent="0" marL="0">
              <a:lnSpc>
                <a:spcPts val="2150"/>
              </a:lnSpc>
              <a:buNone/>
            </a:pPr>
            <a:r>
              <a:rPr lang="en-US" sz="1700" dirty="0">
                <a:solidFill>
                  <a:srgbClr val="FFFFFF"/>
                </a:solidFill>
                <a:latin typeface="Nunito Semi Bold" pitchFamily="34" charset="0"/>
                <a:ea typeface="Nunito Semi Bold" pitchFamily="34" charset="-122"/>
                <a:cs typeface="Nunito Semi Bold" pitchFamily="34" charset="-120"/>
              </a:rPr>
              <a:t>Gestión de Tokens</a:t>
            </a:r>
            <a:endParaRPr lang="en-US" sz="1700" dirty="0"/>
          </a:p>
        </p:txBody>
      </p:sp>
      <p:sp>
        <p:nvSpPr>
          <p:cNvPr id="12" name="Text 6"/>
          <p:cNvSpPr/>
          <p:nvPr/>
        </p:nvSpPr>
        <p:spPr>
          <a:xfrm>
            <a:off x="7366873" y="5028009"/>
            <a:ext cx="6605349" cy="601504"/>
          </a:xfrm>
          <a:prstGeom prst="rect">
            <a:avLst/>
          </a:prstGeom>
          <a:noFill/>
          <a:ln/>
        </p:spPr>
        <p:txBody>
          <a:bodyPr wrap="square" lIns="0" tIns="0" rIns="0" bIns="0" rtlCol="0" anchor="t"/>
          <a:lstStyle/>
          <a:p>
            <a:pPr algn="l" indent="0" marL="0">
              <a:lnSpc>
                <a:spcPts val="2350"/>
              </a:lnSpc>
              <a:buNone/>
            </a:pPr>
            <a:r>
              <a:rPr lang="en-US" sz="1450" dirty="0">
                <a:solidFill>
                  <a:srgbClr val="FFFFFF"/>
                </a:solidFill>
                <a:latin typeface="PT Sans" pitchFamily="34" charset="0"/>
                <a:ea typeface="PT Sans" pitchFamily="34" charset="-122"/>
                <a:cs typeface="PT Sans" pitchFamily="34" charset="-120"/>
              </a:rPr>
              <a:t>Establece un sistema para rotar los tokens con regularidad y controlar su vigencia. Esto reduce el riesgo de que un token robado se utilice para acceder a los datos.</a:t>
            </a:r>
            <a:endParaRPr lang="en-US" sz="1450" dirty="0"/>
          </a:p>
        </p:txBody>
      </p:sp>
      <p:pic>
        <p:nvPicPr>
          <p:cNvPr id="13" name="Image 4" descr="preencoded.png">    </p:cNvPr>
          <p:cNvPicPr>
            <a:picLocks noChangeAspect="1"/>
          </p:cNvPicPr>
          <p:nvPr/>
        </p:nvPicPr>
        <p:blipFill>
          <a:blip r:embed="rId5"/>
          <a:stretch>
            <a:fillRect/>
          </a:stretch>
        </p:blipFill>
        <p:spPr>
          <a:xfrm>
            <a:off x="6144578" y="5955149"/>
            <a:ext cx="940237" cy="1667470"/>
          </a:xfrm>
          <a:prstGeom prst="rect">
            <a:avLst/>
          </a:prstGeom>
        </p:spPr>
      </p:pic>
      <p:sp>
        <p:nvSpPr>
          <p:cNvPr id="14" name="Text 7"/>
          <p:cNvSpPr/>
          <p:nvPr/>
        </p:nvSpPr>
        <p:spPr>
          <a:xfrm>
            <a:off x="7366873" y="6143149"/>
            <a:ext cx="2541984" cy="276463"/>
          </a:xfrm>
          <a:prstGeom prst="rect">
            <a:avLst/>
          </a:prstGeom>
          <a:noFill/>
          <a:ln/>
        </p:spPr>
        <p:txBody>
          <a:bodyPr wrap="none" lIns="0" tIns="0" rIns="0" bIns="0" rtlCol="0" anchor="t"/>
          <a:lstStyle/>
          <a:p>
            <a:pPr algn="l" indent="0" marL="0">
              <a:lnSpc>
                <a:spcPts val="2150"/>
              </a:lnSpc>
              <a:buNone/>
            </a:pPr>
            <a:r>
              <a:rPr lang="en-US" sz="1700" dirty="0">
                <a:solidFill>
                  <a:srgbClr val="FFFFFF"/>
                </a:solidFill>
                <a:latin typeface="Nunito Semi Bold" pitchFamily="34" charset="0"/>
                <a:ea typeface="Nunito Semi Bold" pitchFamily="34" charset="-122"/>
                <a:cs typeface="Nunito Semi Bold" pitchFamily="34" charset="-120"/>
              </a:rPr>
              <a:t>Autenticación Multifactor</a:t>
            </a:r>
            <a:endParaRPr lang="en-US" sz="1700" dirty="0"/>
          </a:p>
        </p:txBody>
      </p:sp>
      <p:sp>
        <p:nvSpPr>
          <p:cNvPr id="15" name="Text 8"/>
          <p:cNvSpPr/>
          <p:nvPr/>
        </p:nvSpPr>
        <p:spPr>
          <a:xfrm>
            <a:off x="7366873" y="6532364"/>
            <a:ext cx="6605349" cy="902256"/>
          </a:xfrm>
          <a:prstGeom prst="rect">
            <a:avLst/>
          </a:prstGeom>
          <a:noFill/>
          <a:ln/>
        </p:spPr>
        <p:txBody>
          <a:bodyPr wrap="square" lIns="0" tIns="0" rIns="0" bIns="0" rtlCol="0" anchor="t"/>
          <a:lstStyle/>
          <a:p>
            <a:pPr algn="l" indent="0" marL="0">
              <a:lnSpc>
                <a:spcPts val="2350"/>
              </a:lnSpc>
              <a:buNone/>
            </a:pPr>
            <a:r>
              <a:rPr lang="en-US" sz="1450" dirty="0">
                <a:solidFill>
                  <a:srgbClr val="FFFFFF"/>
                </a:solidFill>
                <a:latin typeface="PT Sans" pitchFamily="34" charset="0"/>
                <a:ea typeface="PT Sans" pitchFamily="34" charset="-122"/>
                <a:cs typeface="PT Sans" pitchFamily="34" charset="-120"/>
              </a:rPr>
              <a:t>Implementa la autenticación multifactor para una mayor seguridad. Se requiere que el usuario proporcione múltiples formas de identificación, como una contraseña y un código de un solo uso.</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992160"/>
          </a:xfrm>
          <a:prstGeom prst="rect">
            <a:avLst/>
          </a:prstGeom>
        </p:spPr>
      </p:pic>
      <p:sp>
        <p:nvSpPr>
          <p:cNvPr id="3" name="Text 0"/>
          <p:cNvSpPr/>
          <p:nvPr/>
        </p:nvSpPr>
        <p:spPr>
          <a:xfrm>
            <a:off x="837724" y="4121825"/>
            <a:ext cx="11564660" cy="704017"/>
          </a:xfrm>
          <a:prstGeom prst="rect">
            <a:avLst/>
          </a:prstGeom>
          <a:noFill/>
          <a:ln/>
        </p:spPr>
        <p:txBody>
          <a:bodyPr wrap="none" lIns="0" tIns="0" rIns="0" bIns="0" rtlCol="0" anchor="t"/>
          <a:lstStyle/>
          <a:p>
            <a:pPr indent="0" marL="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Conclusión: Eligiendo la Estrategia Adecuada</a:t>
            </a:r>
            <a:endParaRPr lang="en-US" sz="4400" dirty="0"/>
          </a:p>
        </p:txBody>
      </p:sp>
      <p:sp>
        <p:nvSpPr>
          <p:cNvPr id="4" name="Text 1"/>
          <p:cNvSpPr/>
          <p:nvPr/>
        </p:nvSpPr>
        <p:spPr>
          <a:xfrm>
            <a:off x="837724" y="5184815"/>
            <a:ext cx="12954952" cy="1915120"/>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La elección de la estrategia de autenticación adecuada depende de las necesidades específicas de tu aplicación. OAuth es una excelente opción para aplicaciones con un alto nivel de seguridad y control de acceso granular. API keys son más sencillas de implementar, pero son menos seguras. JWT ofrecen un buen equilibrio entre seguridad y flexibilidad. Independientemente de la estrategia elegida, es fundamental priorizar la seguridad y seguir las mejores prácticas para proteger tu aplicación y los datos de tus usuarios.</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2024-12-02T22:07:08Z</dcterms:created>
  <dcterms:modified xsi:type="dcterms:W3CDTF">2024-12-02T22:07:08Z</dcterms:modified>
</cp:coreProperties>
</file>